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2" r:id="rId2"/>
    <p:sldId id="274" r:id="rId3"/>
    <p:sldId id="259" r:id="rId4"/>
    <p:sldId id="264" r:id="rId5"/>
    <p:sldId id="265" r:id="rId6"/>
    <p:sldId id="278" r:id="rId7"/>
    <p:sldId id="266" r:id="rId8"/>
    <p:sldId id="267" r:id="rId9"/>
    <p:sldId id="268" r:id="rId10"/>
    <p:sldId id="269" r:id="rId11"/>
    <p:sldId id="277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1A"/>
    <a:srgbClr val="DDC237"/>
    <a:srgbClr val="4F5A58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6/3/2020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6/3/2020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6/3/2020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6/3/2020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53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6/3/2020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loc.gov/standards/iso639-2/php/code_list.php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3BB30A-720C-45BA-AD47-34BAA8B78C42}"/>
              </a:ext>
            </a:extLst>
          </p:cNvPr>
          <p:cNvSpPr txBox="1"/>
          <p:nvPr/>
        </p:nvSpPr>
        <p:spPr>
          <a:xfrm>
            <a:off x="953503" y="2514047"/>
            <a:ext cx="46548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.VnBlack" panose="020B7200000000000000" pitchFamily="34" charset="0"/>
              </a:rPr>
              <a:t>Future Team</a:t>
            </a:r>
            <a:r>
              <a:rPr lang="en-US" sz="4400" dirty="0">
                <a:solidFill>
                  <a:schemeClr val="bg1"/>
                </a:solidFill>
                <a:latin typeface=".VnBlack" panose="020B7200000000000000" pitchFamily="34" charset="0"/>
              </a:rPr>
              <a:t>:</a:t>
            </a:r>
            <a:r>
              <a:rPr lang="en-US" sz="3600" dirty="0">
                <a:solidFill>
                  <a:schemeClr val="bg1"/>
                </a:solidFill>
                <a:latin typeface=".VnArial" panose="020B7200000000000000" pitchFamily="34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.VnArial" panose="020B7200000000000000" pitchFamily="34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</a:t>
            </a:r>
            <a:r>
              <a:rPr lang="en-US" sz="36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Lê</a:t>
            </a: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gency FB" panose="020B0503020202020204" pitchFamily="34" charset="0"/>
              </a:rPr>
              <a:t>HậU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</a:t>
            </a:r>
            <a:r>
              <a:rPr lang="en-US" sz="36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Nguyễn</a:t>
            </a: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Lan</a:t>
            </a:r>
            <a:b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</a:t>
            </a:r>
            <a:r>
              <a:rPr lang="en-US" sz="36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Đinh</a:t>
            </a: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gency FB" panose="020B0503020202020204" pitchFamily="34" charset="0"/>
              </a:rPr>
              <a:t>Văn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gency FB" panose="020B0503020202020204" pitchFamily="34" charset="0"/>
              </a:rPr>
              <a:t>Hiếu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</a:t>
            </a:r>
            <a:r>
              <a:rPr lang="en-US" sz="36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Lê</a:t>
            </a: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Anh </a:t>
            </a:r>
            <a:r>
              <a:rPr lang="en-US" sz="3600" dirty="0" err="1">
                <a:solidFill>
                  <a:schemeClr val="bg1"/>
                </a:solidFill>
                <a:latin typeface="Agency FB" panose="020B0503020202020204" pitchFamily="34" charset="0"/>
              </a:rPr>
              <a:t>Kiệt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/>
            </a:r>
            <a:b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- </a:t>
            </a:r>
            <a:r>
              <a:rPr lang="en-US" sz="36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Nguyễn</a:t>
            </a: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gency FB" panose="020B0503020202020204" pitchFamily="34" charset="0"/>
              </a:rPr>
              <a:t>TRọng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 D</a:t>
            </a:r>
            <a:r>
              <a:rPr lang="vi-VN" sz="3600" dirty="0">
                <a:solidFill>
                  <a:schemeClr val="bg1"/>
                </a:solidFill>
              </a:rPr>
              <a:t>ư</a:t>
            </a:r>
            <a:r>
              <a:rPr lang="en-US" sz="3600" dirty="0" err="1">
                <a:solidFill>
                  <a:schemeClr val="bg1"/>
                </a:solidFill>
                <a:latin typeface="Agency FB" panose="020B0503020202020204" pitchFamily="34" charset="0"/>
              </a:rPr>
              <a:t>ơng</a:t>
            </a:r>
            <a:endParaRPr 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FCB37-00A7-4838-B4A2-D2CB0DF5AC96}"/>
              </a:ext>
            </a:extLst>
          </p:cNvPr>
          <p:cNvSpPr txBox="1"/>
          <p:nvPr/>
        </p:nvSpPr>
        <p:spPr>
          <a:xfrm>
            <a:off x="5715000" y="4505829"/>
            <a:ext cx="618099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gency FB" panose="020B0503020202020204" pitchFamily="34" charset="0"/>
              </a:rPr>
              <a:t>Gv</a:t>
            </a: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 H</a:t>
            </a:r>
            <a:r>
              <a:rPr lang="vi-VN" sz="2800" dirty="0">
                <a:solidFill>
                  <a:schemeClr val="bg1"/>
                </a:solidFill>
              </a:rPr>
              <a:t>ư</a:t>
            </a:r>
            <a:r>
              <a:rPr lang="en-US" sz="2800" dirty="0" err="1">
                <a:solidFill>
                  <a:schemeClr val="bg1"/>
                </a:solidFill>
                <a:latin typeface="Agency FB" panose="020B0503020202020204" pitchFamily="34" charset="0"/>
              </a:rPr>
              <a:t>ớng</a:t>
            </a: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gency FB" panose="020B0503020202020204" pitchFamily="34" charset="0"/>
              </a:rPr>
              <a:t>Dẫn</a:t>
            </a: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	</a:t>
            </a:r>
            <a:r>
              <a:rPr lang="en-US" sz="4800" dirty="0" err="1">
                <a:solidFill>
                  <a:schemeClr val="bg1"/>
                </a:solidFill>
                <a:latin typeface="Agency FB" panose="020B0503020202020204" pitchFamily="34" charset="0"/>
              </a:rPr>
              <a:t>Ths</a:t>
            </a:r>
            <a:r>
              <a:rPr lang="en-US" sz="4400" dirty="0" err="1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Lê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Huỳnh</a:t>
            </a:r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Ph</a:t>
            </a:r>
            <a:r>
              <a:rPr lang="vi-VN" sz="5400" b="1" dirty="0">
                <a:solidFill>
                  <a:schemeClr val="bg1"/>
                </a:solidFill>
              </a:rPr>
              <a:t>ư</a:t>
            </a:r>
            <a:r>
              <a:rPr lang="en-US" sz="5400" b="1" dirty="0" err="1">
                <a:solidFill>
                  <a:schemeClr val="bg1"/>
                </a:solidFill>
                <a:latin typeface="Agency FB" panose="020B0503020202020204" pitchFamily="34" charset="0"/>
              </a:rPr>
              <a:t>ớc</a:t>
            </a:r>
            <a:endParaRPr lang="en-US" sz="5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CE18E16B-5CD7-4B03-8576-88D1FD9E8D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8" y="30035"/>
            <a:ext cx="1569659" cy="15696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DAC3F3-D831-46D6-9F28-75E4973D0CDB}"/>
              </a:ext>
            </a:extLst>
          </p:cNvPr>
          <p:cNvSpPr txBox="1"/>
          <p:nvPr/>
        </p:nvSpPr>
        <p:spPr>
          <a:xfrm>
            <a:off x="1866298" y="226579"/>
            <a:ext cx="9974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4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8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7037" y="155276"/>
            <a:ext cx="105006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4000" b="1" i="1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Giải</a:t>
            </a:r>
            <a:r>
              <a:rPr lang="en-US" sz="4000" b="1" i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i="1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Thích</a:t>
            </a:r>
            <a:r>
              <a:rPr lang="en-US" sz="4000" b="1" i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i="1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config_qualifier</a:t>
            </a:r>
            <a:r>
              <a:rPr lang="en-US" sz="4000" b="1" i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i="1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trong</a:t>
            </a:r>
            <a:r>
              <a:rPr lang="en-US" sz="4000" b="1" i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					alternative Resource</a:t>
            </a:r>
          </a:p>
          <a:p>
            <a:r>
              <a:rPr lang="en-US" sz="24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n-US" sz="16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28294" y="6266209"/>
            <a:ext cx="5721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http://www.loc.gov/standards/iso639-2/php/code_list.php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" y="1375410"/>
            <a:ext cx="2901859" cy="467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568" y="1445426"/>
            <a:ext cx="2913873" cy="46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4331" y="319092"/>
            <a:ext cx="96229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Truy</a:t>
            </a:r>
            <a:r>
              <a:rPr lang="en-US" sz="4000" b="1" i="1" dirty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i="1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cập</a:t>
            </a:r>
            <a:r>
              <a:rPr lang="en-US" sz="4000" b="1" i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resource</a:t>
            </a:r>
            <a:endParaRPr lang="en-US" sz="4000" b="1" i="1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6731" y="3518263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2"/>
                </a:solidFill>
              </a:rPr>
              <a:t>Trong</a:t>
            </a:r>
            <a:r>
              <a:rPr lang="en-US" sz="2400" dirty="0" smtClean="0">
                <a:solidFill>
                  <a:schemeClr val="bg2"/>
                </a:solidFill>
              </a:rPr>
              <a:t> XML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25039" y="4134897"/>
            <a:ext cx="6684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2"/>
                </a:solidFill>
              </a:rPr>
              <a:t>Cú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pháp</a:t>
            </a:r>
            <a:r>
              <a:rPr lang="en-US" sz="2400" dirty="0" smtClean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@</a:t>
            </a:r>
            <a:r>
              <a:rPr lang="en-US" sz="2400" dirty="0" err="1" smtClean="0">
                <a:solidFill>
                  <a:schemeClr val="bg2"/>
                </a:solidFill>
              </a:rPr>
              <a:t>resource_type</a:t>
            </a:r>
            <a:r>
              <a:rPr lang="en-US" sz="2400" dirty="0" smtClean="0">
                <a:solidFill>
                  <a:schemeClr val="bg2"/>
                </a:solidFill>
              </a:rPr>
              <a:t>/</a:t>
            </a:r>
            <a:r>
              <a:rPr lang="en-US" sz="2400" dirty="0" err="1" smtClean="0">
                <a:solidFill>
                  <a:schemeClr val="bg2"/>
                </a:solidFill>
              </a:rPr>
              <a:t>resource_name</a:t>
            </a:r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err="1" smtClean="0">
                <a:solidFill>
                  <a:schemeClr val="bg2"/>
                </a:solidFill>
              </a:rPr>
              <a:t>Ví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dụ</a:t>
            </a:r>
            <a:r>
              <a:rPr lang="en-US" sz="2400" dirty="0" smtClean="0">
                <a:solidFill>
                  <a:schemeClr val="bg2"/>
                </a:solidFill>
              </a:rPr>
              <a:t>: @</a:t>
            </a:r>
            <a:r>
              <a:rPr lang="en-US" sz="2400" dirty="0" err="1" smtClean="0">
                <a:solidFill>
                  <a:schemeClr val="bg2"/>
                </a:solidFill>
              </a:rPr>
              <a:t>drawtable</a:t>
            </a:r>
            <a:r>
              <a:rPr lang="en-US" sz="2400" dirty="0" smtClean="0">
                <a:solidFill>
                  <a:schemeClr val="bg2"/>
                </a:solidFill>
              </a:rPr>
              <a:t>/background, @</a:t>
            </a:r>
            <a:r>
              <a:rPr lang="en-US" sz="2400" dirty="0" smtClean="0">
                <a:solidFill>
                  <a:schemeClr val="bg2"/>
                </a:solidFill>
              </a:rPr>
              <a:t>string/</a:t>
            </a:r>
            <a:r>
              <a:rPr lang="en-US" sz="2400" dirty="0" err="1" smtClean="0">
                <a:solidFill>
                  <a:schemeClr val="bg2"/>
                </a:solidFill>
              </a:rPr>
              <a:t>app_name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6731" y="1606731"/>
            <a:ext cx="2370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2"/>
                </a:solidFill>
              </a:rPr>
              <a:t>Trong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  <a:r>
              <a:rPr lang="en-US" sz="2800" dirty="0" err="1" smtClean="0">
                <a:solidFill>
                  <a:schemeClr val="bg2"/>
                </a:solidFill>
              </a:rPr>
              <a:t>javacode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5040" y="2294709"/>
            <a:ext cx="6534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2"/>
                </a:solidFill>
              </a:rPr>
              <a:t>Cú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pháp</a:t>
            </a:r>
            <a:r>
              <a:rPr lang="en-US" sz="2400" dirty="0" smtClean="0">
                <a:solidFill>
                  <a:schemeClr val="bg2"/>
                </a:solidFill>
              </a:rPr>
              <a:t>: R.&lt;</a:t>
            </a:r>
            <a:r>
              <a:rPr lang="en-US" sz="2400" dirty="0" err="1">
                <a:solidFill>
                  <a:schemeClr val="bg2"/>
                </a:solidFill>
              </a:rPr>
              <a:t>r</a:t>
            </a:r>
            <a:r>
              <a:rPr lang="en-US" sz="2400" dirty="0" err="1" smtClean="0">
                <a:solidFill>
                  <a:schemeClr val="bg2"/>
                </a:solidFill>
              </a:rPr>
              <a:t>esource_type</a:t>
            </a:r>
            <a:r>
              <a:rPr lang="en-US" sz="2400" dirty="0" smtClean="0">
                <a:solidFill>
                  <a:schemeClr val="bg2"/>
                </a:solidFill>
              </a:rPr>
              <a:t>&gt;.&lt;</a:t>
            </a:r>
            <a:r>
              <a:rPr lang="en-US" sz="2400" dirty="0" err="1" smtClean="0">
                <a:solidFill>
                  <a:schemeClr val="bg2"/>
                </a:solidFill>
              </a:rPr>
              <a:t>resource_name</a:t>
            </a:r>
            <a:r>
              <a:rPr lang="en-US" sz="2400" dirty="0" smtClean="0">
                <a:solidFill>
                  <a:schemeClr val="bg2"/>
                </a:solidFill>
              </a:rPr>
              <a:t>&gt;</a:t>
            </a:r>
          </a:p>
          <a:p>
            <a:r>
              <a:rPr lang="en-US" sz="2400" dirty="0" err="1" smtClean="0">
                <a:solidFill>
                  <a:schemeClr val="bg2"/>
                </a:solidFill>
              </a:rPr>
              <a:t>Ví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dụ</a:t>
            </a:r>
            <a:r>
              <a:rPr lang="en-US" sz="2400" dirty="0" smtClean="0">
                <a:solidFill>
                  <a:schemeClr val="bg2"/>
                </a:solidFill>
              </a:rPr>
              <a:t>: </a:t>
            </a:r>
            <a:r>
              <a:rPr lang="en-US" sz="2400" dirty="0" err="1" smtClean="0">
                <a:solidFill>
                  <a:schemeClr val="bg2"/>
                </a:solidFill>
              </a:rPr>
              <a:t>R.drawtable.background</a:t>
            </a:r>
            <a:r>
              <a:rPr lang="en-US" sz="2400" dirty="0" smtClean="0">
                <a:solidFill>
                  <a:schemeClr val="bg2"/>
                </a:solidFill>
              </a:rPr>
              <a:t>, </a:t>
            </a:r>
            <a:r>
              <a:rPr lang="en-US" sz="2400" dirty="0" err="1" smtClean="0">
                <a:solidFill>
                  <a:schemeClr val="bg2"/>
                </a:solidFill>
              </a:rPr>
              <a:t>R.string.app_name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8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68">
            <a:extLst>
              <a:ext uri="{FF2B5EF4-FFF2-40B4-BE49-F238E27FC236}">
                <a16:creationId xmlns:a16="http://schemas.microsoft.com/office/drawing/2014/main" id="{F5200CF1-C0BE-4E83-9CB4-E0C476DF1490}"/>
              </a:ext>
            </a:extLst>
          </p:cNvPr>
          <p:cNvSpPr txBox="1">
            <a:spLocks/>
          </p:cNvSpPr>
          <p:nvPr/>
        </p:nvSpPr>
        <p:spPr>
          <a:xfrm>
            <a:off x="2646039" y="1755721"/>
            <a:ext cx="6359938" cy="2327099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dirty="0">
              <a:solidFill>
                <a:schemeClr val="lt1"/>
              </a:solidFill>
            </a:endParaRPr>
          </a:p>
          <a:p>
            <a:pPr algn="ctr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4000" dirty="0" smtClean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4000" dirty="0" err="1" smtClean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Cám</a:t>
            </a:r>
            <a:r>
              <a:rPr lang="en-US" sz="4000" dirty="0" smtClean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40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40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40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40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40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40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4000" dirty="0" smtClean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40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40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" name="Shape 269">
            <a:extLst>
              <a:ext uri="{FF2B5EF4-FFF2-40B4-BE49-F238E27FC236}">
                <a16:creationId xmlns:a16="http://schemas.microsoft.com/office/drawing/2014/main" id="{3C83941D-9719-4F90-97C1-795DB9D3873C}"/>
              </a:ext>
            </a:extLst>
          </p:cNvPr>
          <p:cNvSpPr/>
          <p:nvPr/>
        </p:nvSpPr>
        <p:spPr>
          <a:xfrm>
            <a:off x="5188950" y="1213846"/>
            <a:ext cx="1203971" cy="1240503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70">
            <a:extLst>
              <a:ext uri="{FF2B5EF4-FFF2-40B4-BE49-F238E27FC236}">
                <a16:creationId xmlns:a16="http://schemas.microsoft.com/office/drawing/2014/main" id="{936F9975-7389-4170-AE01-03D9C374CC7A}"/>
              </a:ext>
            </a:extLst>
          </p:cNvPr>
          <p:cNvSpPr/>
          <p:nvPr/>
        </p:nvSpPr>
        <p:spPr>
          <a:xfrm>
            <a:off x="5172998" y="2532310"/>
            <a:ext cx="144248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28">
            <a:extLst>
              <a:ext uri="{FF2B5EF4-FFF2-40B4-BE49-F238E27FC236}">
                <a16:creationId xmlns:a16="http://schemas.microsoft.com/office/drawing/2014/main" id="{39DEE2ED-7418-4456-BBA7-7345FFA3DA57}"/>
              </a:ext>
            </a:extLst>
          </p:cNvPr>
          <p:cNvSpPr/>
          <p:nvPr/>
        </p:nvSpPr>
        <p:spPr>
          <a:xfrm>
            <a:off x="7912962" y="5573423"/>
            <a:ext cx="560896" cy="546013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63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487622-48F0-4728-884C-66FE49BD78E7}"/>
              </a:ext>
            </a:extLst>
          </p:cNvPr>
          <p:cNvGrpSpPr/>
          <p:nvPr/>
        </p:nvGrpSpPr>
        <p:grpSpPr>
          <a:xfrm>
            <a:off x="1891358" y="1163282"/>
            <a:ext cx="5940697" cy="4228229"/>
            <a:chOff x="6172724" y="1499811"/>
            <a:chExt cx="5940697" cy="422822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48F0B7-C6B1-4FB0-B36D-C6814B9A1051}"/>
                </a:ext>
              </a:extLst>
            </p:cNvPr>
            <p:cNvSpPr/>
            <p:nvPr/>
          </p:nvSpPr>
          <p:spPr>
            <a:xfrm>
              <a:off x="7528150" y="1499811"/>
              <a:ext cx="2725520" cy="1297743"/>
            </a:xfrm>
            <a:prstGeom prst="ellipse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  <a:endParaRPr lang="vi-VN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72AF41A-E7A6-4275-A831-387EF057B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150" y="2797554"/>
              <a:ext cx="1069675" cy="1610482"/>
            </a:xfrm>
            <a:prstGeom prst="line">
              <a:avLst/>
            </a:prstGeom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4583959-9494-4F52-BE33-21D1D4B68B1D}"/>
                </a:ext>
              </a:extLst>
            </p:cNvPr>
            <p:cNvCxnSpPr>
              <a:cxnSpLocks/>
            </p:cNvCxnSpPr>
            <p:nvPr/>
          </p:nvCxnSpPr>
          <p:spPr>
            <a:xfrm>
              <a:off x="9312092" y="2747073"/>
              <a:ext cx="1336914" cy="1660963"/>
            </a:xfrm>
            <a:prstGeom prst="line">
              <a:avLst/>
            </a:prstGeom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1F870E6-B5E4-4EB4-BC0A-143D207A1BE6}"/>
                </a:ext>
              </a:extLst>
            </p:cNvPr>
            <p:cNvSpPr/>
            <p:nvPr/>
          </p:nvSpPr>
          <p:spPr>
            <a:xfrm>
              <a:off x="6172724" y="4387850"/>
              <a:ext cx="2285709" cy="134019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Default </a:t>
              </a:r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  <a:endParaRPr lang="vi-V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vi-V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6F2FEB-963C-4337-A7D6-34A1B92E3598}"/>
                </a:ext>
              </a:extLst>
            </p:cNvPr>
            <p:cNvSpPr/>
            <p:nvPr/>
          </p:nvSpPr>
          <p:spPr>
            <a:xfrm>
              <a:off x="9894917" y="4387849"/>
              <a:ext cx="2218504" cy="134019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Alternative </a:t>
              </a:r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  <a:endParaRPr lang="vi-V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vi-V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148F0B7-C6B1-4FB0-B36D-C6814B9A1051}"/>
              </a:ext>
            </a:extLst>
          </p:cNvPr>
          <p:cNvSpPr/>
          <p:nvPr/>
        </p:nvSpPr>
        <p:spPr>
          <a:xfrm>
            <a:off x="0" y="1163282"/>
            <a:ext cx="2725520" cy="1297743"/>
          </a:xfrm>
          <a:prstGeom prst="ellipse">
            <a:avLst/>
          </a:prstGeom>
          <a:solidFill>
            <a:srgbClr val="92D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ource</a:t>
            </a:r>
            <a:endParaRPr lang="vi-VN" sz="28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viblo.asia/uploads/14dc44de-79fc-4d90-ae6c-3e12347ca6b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122" y="811488"/>
            <a:ext cx="3819525" cy="61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9851366" y="2461025"/>
            <a:ext cx="845389" cy="67899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0420709" y="2130725"/>
            <a:ext cx="1043797" cy="3303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Source</a:t>
            </a:r>
            <a:endParaRPr lang="en-US" sz="11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9851366" y="2800520"/>
            <a:ext cx="974785" cy="5379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0790431" y="2613425"/>
            <a:ext cx="1314538" cy="3303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Resource</a:t>
            </a:r>
            <a:endParaRPr lang="en-US" sz="11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49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FD4E0-35FE-40EA-AD18-E76EB30D007B}"/>
              </a:ext>
            </a:extLst>
          </p:cNvPr>
          <p:cNvSpPr txBox="1"/>
          <p:nvPr/>
        </p:nvSpPr>
        <p:spPr>
          <a:xfrm>
            <a:off x="150312" y="2304790"/>
            <a:ext cx="2680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endParaRPr lang="vi-VN" sz="48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1675C-7D88-4B59-AD08-EBA1E905EDA5}"/>
              </a:ext>
            </a:extLst>
          </p:cNvPr>
          <p:cNvSpPr txBox="1"/>
          <p:nvPr/>
        </p:nvSpPr>
        <p:spPr>
          <a:xfrm>
            <a:off x="2830882" y="2029485"/>
            <a:ext cx="3807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Resource</a:t>
            </a:r>
            <a:endParaRPr lang="vi-VN" sz="36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E0E7E-D8C4-4EAC-BE93-36323C8B4B1D}"/>
              </a:ext>
            </a:extLst>
          </p:cNvPr>
          <p:cNvSpPr txBox="1"/>
          <p:nvPr/>
        </p:nvSpPr>
        <p:spPr>
          <a:xfrm>
            <a:off x="5111920" y="2271822"/>
            <a:ext cx="864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endParaRPr lang="vi-VN" sz="48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7A40D-194F-468F-8112-8FC638FE4A38}"/>
              </a:ext>
            </a:extLst>
          </p:cNvPr>
          <p:cNvSpPr txBox="1"/>
          <p:nvPr/>
        </p:nvSpPr>
        <p:spPr>
          <a:xfrm>
            <a:off x="150312" y="2999428"/>
            <a:ext cx="2555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 Resource</a:t>
            </a:r>
            <a:endParaRPr lang="vi-VN" sz="36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28813-83BB-488E-8108-FD0B53420AD4}"/>
              </a:ext>
            </a:extLst>
          </p:cNvPr>
          <p:cNvSpPr txBox="1"/>
          <p:nvPr/>
        </p:nvSpPr>
        <p:spPr>
          <a:xfrm>
            <a:off x="2651342" y="3224895"/>
            <a:ext cx="235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480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vi-VN" sz="4800" dirty="0">
              <a:solidFill>
                <a:schemeClr val="bg2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A8D9F-E007-4C0A-A849-5A393B827AD5}"/>
              </a:ext>
            </a:extLst>
          </p:cNvPr>
          <p:cNvSpPr txBox="1"/>
          <p:nvPr/>
        </p:nvSpPr>
        <p:spPr>
          <a:xfrm>
            <a:off x="4515633" y="3317227"/>
            <a:ext cx="255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endParaRPr lang="vi-VN" sz="36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487622-48F0-4728-884C-66FE49BD78E7}"/>
              </a:ext>
            </a:extLst>
          </p:cNvPr>
          <p:cNvGrpSpPr/>
          <p:nvPr/>
        </p:nvGrpSpPr>
        <p:grpSpPr>
          <a:xfrm>
            <a:off x="7175086" y="1405026"/>
            <a:ext cx="4928270" cy="3395585"/>
            <a:chOff x="7243545" y="1440493"/>
            <a:chExt cx="4928270" cy="339558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48F0B7-C6B1-4FB0-B36D-C6814B9A1051}"/>
                </a:ext>
              </a:extLst>
            </p:cNvPr>
            <p:cNvSpPr/>
            <p:nvPr/>
          </p:nvSpPr>
          <p:spPr>
            <a:xfrm>
              <a:off x="8431399" y="1440493"/>
              <a:ext cx="2582175" cy="751562"/>
            </a:xfrm>
            <a:prstGeom prst="ellipse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  <a:endParaRPr lang="vi-VN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vi-VN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2AF41A-E7A6-4275-A831-387EF057B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1340" y="2222676"/>
              <a:ext cx="1290277" cy="1861840"/>
            </a:xfrm>
            <a:prstGeom prst="line">
              <a:avLst/>
            </a:prstGeom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83959-9494-4F52-BE33-21D1D4B68B1D}"/>
                </a:ext>
              </a:extLst>
            </p:cNvPr>
            <p:cNvCxnSpPr>
              <a:cxnSpLocks/>
            </p:cNvCxnSpPr>
            <p:nvPr/>
          </p:nvCxnSpPr>
          <p:spPr>
            <a:xfrm>
              <a:off x="9795353" y="2192055"/>
              <a:ext cx="1080001" cy="1260000"/>
            </a:xfrm>
            <a:prstGeom prst="line">
              <a:avLst/>
            </a:prstGeom>
            <a:ln w="2857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1F870E6-B5E4-4EB4-BC0A-143D207A1BE6}"/>
                </a:ext>
              </a:extLst>
            </p:cNvPr>
            <p:cNvSpPr/>
            <p:nvPr/>
          </p:nvSpPr>
          <p:spPr>
            <a:xfrm>
              <a:off x="7243545" y="4084516"/>
              <a:ext cx="2285709" cy="75156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Default </a:t>
              </a:r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  <a:endParaRPr lang="vi-V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vi-V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6F2FEB-963C-4337-A7D6-34A1B92E3598}"/>
                </a:ext>
              </a:extLst>
            </p:cNvPr>
            <p:cNvSpPr/>
            <p:nvPr/>
          </p:nvSpPr>
          <p:spPr>
            <a:xfrm>
              <a:off x="9953311" y="3473976"/>
              <a:ext cx="2218504" cy="75156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Alternative </a:t>
              </a:r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</a:t>
              </a:r>
              <a:endParaRPr lang="vi-V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vi-V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 descr="Xem ảnh nguồ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29" y="2992357"/>
            <a:ext cx="702314" cy="119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0312" y="5906130"/>
            <a:ext cx="9286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esource trong Android không quá rối </a:t>
            </a:r>
            <a:r>
              <a:rPr lang="vi-VN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rắm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thậm chí </a:t>
            </a:r>
            <a:endParaRPr lang="en-US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r>
              <a:rPr lang="vi-VN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nó 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còn được tổ chức khá rõ ràng nữa, sẽ rất dễ dàng nếu như bạn biết cách sử dụng nó.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9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265" y="86263"/>
            <a:ext cx="1110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dirty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Sử Dụng Resource Như Thế Nào</a:t>
            </a:r>
            <a:r>
              <a:rPr lang="vi-VN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sz="4000" dirty="0" smtClean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  <a:p>
            <a:endParaRPr lang="vi-VN" sz="4000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64" y="1454459"/>
            <a:ext cx="116801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Default </a:t>
            </a:r>
            <a:r>
              <a:rPr lang="en-US" sz="32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Resource:</a:t>
            </a:r>
          </a:p>
          <a:p>
            <a:r>
              <a:rPr lang="en-US" sz="3200" dirty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+ </a:t>
            </a:r>
            <a:r>
              <a:rPr lang="en-US" sz="24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vi-VN" sz="24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ó </a:t>
            </a:r>
            <a:r>
              <a:rPr lang="vi-VN" sz="24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thể dịch là </a:t>
            </a:r>
            <a:r>
              <a:rPr lang="en-US" sz="24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400" i="1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tài</a:t>
            </a:r>
            <a:r>
              <a:rPr lang="en-US" sz="2400" i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nguyên</a:t>
            </a:r>
            <a:r>
              <a:rPr lang="vi-VN" sz="2400" i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2400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theo mặc </a:t>
            </a:r>
            <a:r>
              <a:rPr lang="vi-VN" sz="2400" i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định</a:t>
            </a:r>
            <a:r>
              <a:rPr lang="en-US" sz="2400" i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vi-VN" sz="24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 Các</a:t>
            </a:r>
            <a:r>
              <a:rPr lang="en-US" sz="24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24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resource</a:t>
            </a:r>
            <a:r>
              <a:rPr lang="vi-VN" sz="24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 dạng này sẽ được hiển thị </a:t>
            </a:r>
            <a:r>
              <a:rPr lang="vi-VN" sz="2400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tùy theo chỉ định mặc định của máy</a:t>
            </a:r>
            <a:r>
              <a:rPr lang="vi-VN" sz="24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24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64" y="2366368"/>
            <a:ext cx="102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264" y="3574634"/>
            <a:ext cx="11808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Arial" panose="020B0604020202020204" pitchFamily="34" charset="0"/>
                <a:cs typeface="Arial" pitchFamily="34" charset="0"/>
              </a:rPr>
              <a:t>Alternative Resource:</a:t>
            </a:r>
          </a:p>
          <a:p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+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resource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resource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1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872" y="155276"/>
            <a:ext cx="11706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Trong</a:t>
            </a:r>
            <a:r>
              <a:rPr lang="en-US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Default Resource</a:t>
            </a:r>
            <a:r>
              <a:rPr lang="en-US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có</a:t>
            </a:r>
            <a:r>
              <a:rPr lang="en-US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gì</a:t>
            </a:r>
            <a:r>
              <a:rPr lang="en-US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vi-VN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013" y="1171534"/>
            <a:ext cx="1022386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vi-VN" b="1" i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animator/</a:t>
            </a:r>
            <a:r>
              <a:rPr lang="vi-VN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Nơi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chứa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animation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ứng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dụng</a:t>
            </a:r>
            <a:endParaRPr lang="en-US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vi-VN" b="1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vi-VN" b="1" i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anim/</a:t>
            </a:r>
            <a:r>
              <a:rPr lang="vi-VN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Cũng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là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nơi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chứa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animation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nhưng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là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animation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có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cấu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trúc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định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sẵn</a:t>
            </a:r>
            <a:endParaRPr lang="en-US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r>
              <a:rPr lang="vi-VN" b="1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vi-VN" b="1" i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color/</a:t>
            </a:r>
            <a:r>
              <a:rPr lang="vi-VN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Nơi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chứa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định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nghĩa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màu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sắc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để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chúng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ta dung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cho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ứng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dụng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theo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dạng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.xml</a:t>
            </a:r>
          </a:p>
          <a:p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vi-VN" b="1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vi-VN" b="1" i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drawable/</a:t>
            </a:r>
            <a:r>
              <a:rPr lang="vi-VN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Thư mục này dùng để chứa các ảnh bitmap (hỗ trợ các ảnh theo định dạng </a:t>
            </a:r>
            <a:r>
              <a:rPr lang="vi-VN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.png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 </a:t>
            </a:r>
            <a:r>
              <a:rPr lang="vi-VN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.jpg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 </a:t>
            </a:r>
            <a:r>
              <a:rPr lang="vi-VN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.gif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); Chứa các ảnh biến đổi theo trạng thái (state list); Chứa các hình khối (shape) do bạn tự vẽ bằng XML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…</a:t>
            </a:r>
          </a:p>
          <a:p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vi-VN" b="1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vi-VN" b="1" i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mipmap/</a:t>
            </a:r>
            <a:r>
              <a:rPr lang="vi-VN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Thư mục này dùng để chứa các icon của ứng dụng.</a:t>
            </a:r>
            <a:endParaRPr lang="en-US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vi-VN" b="1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vi-VN" b="1" i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layout/</a:t>
            </a:r>
            <a:r>
              <a:rPr lang="vi-VN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Thư mục này dùng để chứa đựng tất cả các giao diện màn hình</a:t>
            </a:r>
            <a:r>
              <a:rPr lang="en-US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( layout )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được code bằng XML.</a:t>
            </a:r>
            <a:endParaRPr lang="en-US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vi-VN" b="1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vi-VN" b="1" i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values/</a:t>
            </a:r>
            <a:r>
              <a:rPr lang="vi-VN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Thư mục này dùng để chứa đựng các file XML với các kiểu dữ liệu đơn </a:t>
            </a:r>
            <a:r>
              <a:rPr lang="vi-VN" sz="20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giản, 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như </a:t>
            </a:r>
            <a:r>
              <a:rPr lang="vi-VN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string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 </a:t>
            </a:r>
            <a:r>
              <a:rPr lang="vi-VN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integer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 </a:t>
            </a:r>
            <a:r>
              <a:rPr lang="vi-VN" i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color</a:t>
            </a:r>
            <a:r>
              <a:rPr lang="vi-VN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…</a:t>
            </a:r>
            <a:endParaRPr lang="en-US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7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42262" y="2281646"/>
            <a:ext cx="3857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2"/>
                </a:solidFill>
              </a:rPr>
              <a:t>Đây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là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những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thư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mục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của</a:t>
            </a:r>
            <a:r>
              <a:rPr lang="en-US" sz="2400" dirty="0" smtClean="0">
                <a:solidFill>
                  <a:schemeClr val="bg2"/>
                </a:solidFill>
              </a:rPr>
              <a:t> Default Resource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94" y="304800"/>
            <a:ext cx="3401554" cy="62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" y="118138"/>
            <a:ext cx="11776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Trong</a:t>
            </a:r>
            <a:r>
              <a:rPr lang="en-US" sz="3200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Alternative Resource </a:t>
            </a:r>
            <a:r>
              <a:rPr lang="en-US" sz="3200" b="1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có</a:t>
            </a:r>
            <a:r>
              <a:rPr lang="en-US" sz="3200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gì</a:t>
            </a:r>
            <a:r>
              <a:rPr lang="en-US" sz="3200" b="1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sz="3200" b="1" dirty="0" smtClean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6619" y="2618798"/>
            <a:ext cx="5939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2"/>
                </a:solidFill>
              </a:rPr>
              <a:t>Có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những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thư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mục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giống</a:t>
            </a:r>
            <a:r>
              <a:rPr lang="en-US" sz="2400" dirty="0" smtClean="0">
                <a:solidFill>
                  <a:schemeClr val="bg2"/>
                </a:solidFill>
              </a:rPr>
              <a:t> Default </a:t>
            </a:r>
            <a:r>
              <a:rPr lang="en-US" sz="2400" dirty="0" err="1" smtClean="0">
                <a:solidFill>
                  <a:schemeClr val="bg2"/>
                </a:solidFill>
              </a:rPr>
              <a:t>nhưng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có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thêm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phần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mở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rộng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như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này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061" y="792019"/>
            <a:ext cx="3171280" cy="56566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9237" y="4345577"/>
            <a:ext cx="622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FF0000"/>
                </a:solidFill>
              </a:rPr>
              <a:t>Ủa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vậy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phần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mở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rộng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đó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là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gì</a:t>
            </a:r>
            <a:r>
              <a:rPr lang="en-US" sz="36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8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530400"/>
            <a:ext cx="12993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Chức</a:t>
            </a:r>
            <a:r>
              <a:rPr lang="en-US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năng</a:t>
            </a:r>
            <a:r>
              <a:rPr lang="en-US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Default Resource </a:t>
            </a:r>
            <a:r>
              <a:rPr lang="en-US" sz="4000" dirty="0" err="1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 Alternative Resource</a:t>
            </a:r>
            <a:endParaRPr lang="en-US" sz="4000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81" y="1672045"/>
            <a:ext cx="7158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2"/>
                </a:solidFill>
              </a:rPr>
              <a:t>Như</a:t>
            </a:r>
            <a:r>
              <a:rPr lang="en-US" sz="2400" dirty="0" smtClean="0">
                <a:solidFill>
                  <a:schemeClr val="bg2"/>
                </a:solidFill>
              </a:rPr>
              <a:t> ta </a:t>
            </a:r>
            <a:r>
              <a:rPr lang="en-US" sz="2400" dirty="0" err="1" smtClean="0">
                <a:solidFill>
                  <a:schemeClr val="bg2"/>
                </a:solidFill>
              </a:rPr>
              <a:t>biết</a:t>
            </a:r>
            <a:r>
              <a:rPr lang="en-US" sz="2400" dirty="0" smtClean="0">
                <a:solidFill>
                  <a:schemeClr val="bg2"/>
                </a:solidFill>
              </a:rPr>
              <a:t> Default Resource </a:t>
            </a:r>
            <a:r>
              <a:rPr lang="en-US" sz="2400" dirty="0" err="1" smtClean="0">
                <a:solidFill>
                  <a:schemeClr val="bg2"/>
                </a:solidFill>
              </a:rPr>
              <a:t>sẽ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dùng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tài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nguyên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đó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cho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mọi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loại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thiết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bị</a:t>
            </a:r>
            <a:r>
              <a:rPr lang="en-US" sz="2400" dirty="0" smtClean="0">
                <a:solidFill>
                  <a:schemeClr val="bg2"/>
                </a:solidFill>
              </a:rPr>
              <a:t>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1" y="3065417"/>
            <a:ext cx="7376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2"/>
                </a:solidFill>
              </a:rPr>
              <a:t>Vậy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nếu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muốn</a:t>
            </a:r>
            <a:r>
              <a:rPr lang="en-US" sz="2400" dirty="0" smtClean="0">
                <a:solidFill>
                  <a:schemeClr val="bg2"/>
                </a:solidFill>
              </a:rPr>
              <a:t> app </a:t>
            </a:r>
            <a:r>
              <a:rPr lang="en-US" sz="2400" dirty="0" err="1" smtClean="0">
                <a:solidFill>
                  <a:schemeClr val="bg2"/>
                </a:solidFill>
              </a:rPr>
              <a:t>hiển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thị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được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nhiều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ngôn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ngữ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khác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nhau</a:t>
            </a:r>
            <a:r>
              <a:rPr lang="en-US" sz="2400" dirty="0" smtClean="0">
                <a:solidFill>
                  <a:schemeClr val="bg2"/>
                </a:solidFill>
              </a:rPr>
              <a:t> hay </a:t>
            </a:r>
            <a:r>
              <a:rPr lang="en-US" sz="2400" dirty="0" err="1" smtClean="0">
                <a:solidFill>
                  <a:schemeClr val="bg2"/>
                </a:solidFill>
              </a:rPr>
              <a:t>chúng</a:t>
            </a:r>
            <a:r>
              <a:rPr lang="en-US" sz="2400" dirty="0" smtClean="0">
                <a:solidFill>
                  <a:schemeClr val="bg2"/>
                </a:solidFill>
              </a:rPr>
              <a:t> ta </a:t>
            </a:r>
            <a:r>
              <a:rPr lang="en-US" sz="2400" dirty="0" err="1" smtClean="0">
                <a:solidFill>
                  <a:schemeClr val="bg2"/>
                </a:solidFill>
              </a:rPr>
              <a:t>muốn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sử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dụng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ảnh</a:t>
            </a:r>
            <a:r>
              <a:rPr lang="en-US" sz="2400" dirty="0" smtClean="0">
                <a:solidFill>
                  <a:schemeClr val="bg2"/>
                </a:solidFill>
              </a:rPr>
              <a:t> bitmap </a:t>
            </a:r>
            <a:r>
              <a:rPr lang="en-US" sz="2400" dirty="0" err="1" smtClean="0">
                <a:solidFill>
                  <a:schemeClr val="bg2"/>
                </a:solidFill>
              </a:rPr>
              <a:t>mà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không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bị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bể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ảnh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khi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chạy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trên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các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thiết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bị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khác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nhau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thì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làm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như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nào</a:t>
            </a:r>
            <a:r>
              <a:rPr lang="en-US" sz="2400" dirty="0" smtClean="0">
                <a:solidFill>
                  <a:schemeClr val="bg2"/>
                </a:solidFill>
              </a:rPr>
              <a:t>?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85852" y="5300287"/>
            <a:ext cx="7785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ĐÓ LÀ DÙNG ALTERNATIVE RESOURCE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1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645" y="347604"/>
            <a:ext cx="11777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dirty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Cách Sử Dụng Alternative </a:t>
            </a:r>
            <a:r>
              <a:rPr lang="vi-VN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Resource</a:t>
            </a:r>
            <a:r>
              <a:rPr lang="en-US" sz="4000" dirty="0" smtClean="0">
                <a:solidFill>
                  <a:srgbClr val="92D050"/>
                </a:solidFill>
                <a:latin typeface="Arial" pitchFamily="34" charset="0"/>
                <a:cs typeface="Arial" pitchFamily="34" charset="0"/>
              </a:rPr>
              <a:t>:</a:t>
            </a:r>
            <a:endParaRPr lang="vi-VN" sz="4000" dirty="0">
              <a:solidFill>
                <a:srgbClr val="92D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11" y="2237406"/>
            <a:ext cx="603786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84069" y="1480457"/>
            <a:ext cx="376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1850" y="3436179"/>
            <a:ext cx="860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Default_resource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400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res/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850" y="4376077"/>
            <a:ext cx="9927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Config_qualifier</a:t>
            </a: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phần chỉ định cho hệ thống biết khi nào nên sử dụng resource nào. Hai thành phần này được ngăn cách nhau bởi dấu </a:t>
            </a:r>
            <a:r>
              <a:rPr lang="vi-VN" sz="2400" b="1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“-“</a:t>
            </a:r>
            <a:r>
              <a:rPr lang="vi-VN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1849" y="5685308"/>
            <a:ext cx="9048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0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ý:</a:t>
            </a:r>
            <a:r>
              <a:rPr lang="en-US" sz="20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sz="20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 </a:t>
            </a:r>
            <a:r>
              <a:rPr lang="vi-VN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vi-VN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vi-VN" sz="2000" b="1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res/</a:t>
            </a:r>
            <a:r>
              <a:rPr lang="vi-VN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vi-VN" sz="2000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 chứa duy nhất một cấp thư mục con thôi</a:t>
            </a:r>
            <a:r>
              <a:rPr lang="vi-VN" sz="20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Do đó bạn không thể tạo một thư mục con như này được</a:t>
            </a:r>
            <a:r>
              <a:rPr lang="vi-VN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vi-VN" sz="2000" b="1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res/values/my_res/</a:t>
            </a:r>
            <a:endParaRPr lang="en-US" sz="2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thuthuatphanmem.vn_Slide PowerPoint đẹp 11</Template>
  <TotalTime>816</TotalTime>
  <Words>287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.VnArial</vt:lpstr>
      <vt:lpstr>.VnBlack</vt:lpstr>
      <vt:lpstr>Agency FB</vt:lpstr>
      <vt:lpstr>Arial</vt:lpstr>
      <vt:lpstr>Calibri</vt:lpstr>
      <vt:lpstr>Tahoma</vt:lpstr>
      <vt:lpstr>Wingdings</vt:lpstr>
      <vt:lpstr>Educational subjects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Kiet Anh</dc:creator>
  <cp:lastModifiedBy>Hase</cp:lastModifiedBy>
  <cp:revision>99</cp:revision>
  <dcterms:created xsi:type="dcterms:W3CDTF">2020-05-13T06:55:09Z</dcterms:created>
  <dcterms:modified xsi:type="dcterms:W3CDTF">2020-06-03T09:27:25Z</dcterms:modified>
</cp:coreProperties>
</file>